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DLaM Display" panose="0201000000000000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Why might a PC overheat?</a:t>
            </a:r>
          </a:p>
          <a:p>
            <a:endParaRPr lang="en-US"/>
          </a:p>
          <a:p>
            <a:r>
              <a:rPr lang="en-US"/>
              <a:t>-fun reasons</a:t>
            </a:r>
          </a:p>
          <a:p>
            <a:r>
              <a:rPr lang="en-US"/>
              <a:t>Animals sleeping on them, too many RGB lights, direct sunlgight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Heat is transferred from the CPU/GPU to a metal heatsink (often copper/aluminium).</a:t>
            </a:r>
          </a:p>
          <a:p>
            <a:endParaRPr lang="en-US"/>
          </a:p>
          <a:p>
            <a:r>
              <a:rPr lang="en-US"/>
              <a:t>A fan blows air over the heatsink to carry heat away.</a:t>
            </a:r>
          </a:p>
          <a:p>
            <a:endParaRPr lang="en-US"/>
          </a:p>
          <a:p>
            <a:r>
              <a:rPr lang="en-US"/>
              <a:t>Case fans circulate air in/out of the case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Liquid (usually water with additives) circulates through tubes.</a:t>
            </a:r>
          </a:p>
          <a:p>
            <a:endParaRPr lang="en-US"/>
          </a:p>
          <a:p>
            <a:r>
              <a:rPr lang="en-US"/>
              <a:t>It absorbs heat from a water block on the CPU/GPU.</a:t>
            </a:r>
          </a:p>
          <a:p>
            <a:endParaRPr lang="en-US"/>
          </a:p>
          <a:p>
            <a:r>
              <a:rPr lang="en-US"/>
              <a:t>The heated liquid flows to a radiator where fans cool it.</a:t>
            </a:r>
          </a:p>
          <a:p>
            <a:endParaRPr lang="en-US"/>
          </a:p>
          <a:p>
            <a:r>
              <a:rPr lang="en-US"/>
              <a:t>The cooled liquid cycles back to the CPU/GPU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https://news.microsoft.com/source/features/sustainability/project-natick-underwater-datacenter/</a:t>
            </a:r>
          </a:p>
          <a:p>
            <a:endParaRPr lang="en-US"/>
          </a:p>
          <a:p>
            <a:r>
              <a:rPr lang="en-US"/>
              <a:t>passive cooling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All sensors are either passive or active</a:t>
            </a:r>
          </a:p>
          <a:p>
            <a:endParaRPr lang="en-US"/>
          </a:p>
          <a:p>
            <a:r>
              <a:rPr lang="en-US"/>
              <a:t>Passive sensors do not need an external power connection, whereas in the case of active sensors it is quite the opposite - these require a source of power to operate.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Active: It sends out its own signal (like light, sound, or radio waves) and then measures how that signal bounces back.</a:t>
            </a:r>
          </a:p>
          <a:p>
            <a:endParaRPr lang="en-US"/>
          </a:p>
          <a:p>
            <a:r>
              <a:rPr lang="en-US"/>
              <a:t>Passive: It does not send anything out. It just waits and measures what’s already there.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Analogue: Works with smooth, continuous signals (like a dimmer switch – can be anywhere between off and bright).</a:t>
            </a:r>
          </a:p>
          <a:p>
            <a:endParaRPr lang="en-US"/>
          </a:p>
          <a:p>
            <a:r>
              <a:rPr lang="en-US"/>
              <a:t>Digital: Works with discrete steps, usually numbers (like a light switch – only ON or OFF, or steps in between).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Types: temperature, motion, proximity, GPS, accelerometer</a:t>
            </a:r>
          </a:p>
          <a:p>
            <a:endParaRPr lang="en-US"/>
          </a:p>
          <a:p>
            <a:r>
              <a:rPr lang="en-US"/>
              <a:t>Where might these be used and what every day objects have these?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Sensors detect conditions (temperature, fan speed).</a:t>
            </a:r>
          </a:p>
          <a:p>
            <a:endParaRPr lang="en-US"/>
          </a:p>
          <a:p>
            <a:r>
              <a:rPr lang="en-US"/>
              <a:t>Cooling systems respond (increase fan speed, activate liquid pump).</a:t>
            </a:r>
          </a:p>
          <a:p>
            <a:endParaRPr lang="en-US"/>
          </a:p>
          <a:p>
            <a:r>
              <a:rPr lang="en-US"/>
              <a:t>If sensors detect unsafe conditions → system may throttle performance or shut down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Discuss in groups or with the person next to you where you see computers in daily life and what types you might see (10 mins)</a:t>
            </a:r>
          </a:p>
          <a:p>
            <a:endParaRPr lang="en-US"/>
          </a:p>
          <a:p>
            <a:r>
              <a:rPr lang="en-US"/>
              <a:t>Practical - take PC with you and show different parts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Sensors detect conditions (temperature, fan speed).</a:t>
            </a:r>
          </a:p>
          <a:p>
            <a:endParaRPr lang="en-US"/>
          </a:p>
          <a:p>
            <a:r>
              <a:rPr lang="en-US"/>
              <a:t>Cooling systems respond (increase fan speed, activate liquid pump).</a:t>
            </a:r>
          </a:p>
          <a:p>
            <a:endParaRPr lang="en-US"/>
          </a:p>
          <a:p>
            <a:r>
              <a:rPr lang="en-US"/>
              <a:t>If sensors detect unsafe conditions → system may throttle performance or shut down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Sensors detect conditions (temperature, fan speed).</a:t>
            </a:r>
          </a:p>
          <a:p>
            <a:endParaRPr lang="en-US"/>
          </a:p>
          <a:p>
            <a:r>
              <a:rPr lang="en-US"/>
              <a:t>Cooling systems respond (increase fan speed, activate liquid pump).</a:t>
            </a:r>
          </a:p>
          <a:p>
            <a:endParaRPr lang="en-US"/>
          </a:p>
          <a:p>
            <a:r>
              <a:rPr lang="en-US"/>
              <a:t>If sensors detect unsafe conditions → system may throttle performance or shut down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Parity - stashing information in an a section in case another disk breaks. Allows you to check what's missing and rebuild data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Think of NAS like a shared bookshelf in your house:</a:t>
            </a:r>
          </a:p>
          <a:p>
            <a:endParaRPr lang="en-US"/>
          </a:p>
          <a:p>
            <a:r>
              <a:rPr lang="en-US"/>
              <a:t>You and your family can connect over the network and grab books (files).</a:t>
            </a:r>
          </a:p>
          <a:p>
            <a:endParaRPr lang="en-US"/>
          </a:p>
          <a:p>
            <a:r>
              <a:rPr lang="en-US"/>
              <a:t>It works over regular Ethernet (like your Wi-Fi or home network).</a:t>
            </a:r>
          </a:p>
          <a:p>
            <a:endParaRPr lang="en-US"/>
          </a:p>
          <a:p>
            <a:r>
              <a:rPr lang="en-US"/>
              <a:t>It’s file-level storage: you ask for a file, and it gives you the file.</a:t>
            </a:r>
          </a:p>
          <a:p>
            <a:endParaRPr lang="en-US"/>
          </a:p>
          <a:p>
            <a:r>
              <a:rPr lang="en-US"/>
              <a:t>Easy to set up and use, usually cheaper.</a:t>
            </a:r>
          </a:p>
          <a:p>
            <a:endParaRPr lang="en-US"/>
          </a:p>
          <a:p>
            <a:r>
              <a:rPr lang="en-US"/>
              <a:t>Example: Your office uses NAS to store shared documents, videos, or backups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Think of SAN like a super-fast private library with a secret hallway just for computers:</a:t>
            </a:r>
          </a:p>
          <a:p>
            <a:endParaRPr lang="en-US"/>
          </a:p>
          <a:p>
            <a:r>
              <a:rPr lang="en-US"/>
              <a:t>It connects directly to servers, often using Fibre Channel or fast network connections.</a:t>
            </a:r>
          </a:p>
          <a:p>
            <a:endParaRPr lang="en-US"/>
          </a:p>
          <a:p>
            <a:r>
              <a:rPr lang="en-US"/>
              <a:t>It’s block-level storage: your server sees the storage like it’s a local hard drive.</a:t>
            </a:r>
          </a:p>
          <a:p>
            <a:endParaRPr lang="en-US"/>
          </a:p>
          <a:p>
            <a:r>
              <a:rPr lang="en-US"/>
              <a:t>Faster than NAS and better for databases or applications that need super-fast access.</a:t>
            </a:r>
          </a:p>
          <a:p>
            <a:endParaRPr lang="en-US"/>
          </a:p>
          <a:p>
            <a:r>
              <a:rPr lang="en-US"/>
              <a:t>More expensive and complex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Think of SAN like a super-fast private library with a secret hallway just for computers:</a:t>
            </a:r>
          </a:p>
          <a:p>
            <a:endParaRPr lang="en-US"/>
          </a:p>
          <a:p>
            <a:r>
              <a:rPr lang="en-US"/>
              <a:t>It connects directly to servers, often using Fibre Channel or fast network connections.</a:t>
            </a:r>
          </a:p>
          <a:p>
            <a:endParaRPr lang="en-US"/>
          </a:p>
          <a:p>
            <a:r>
              <a:rPr lang="en-US"/>
              <a:t>It’s block-level storage: your server sees the storage like it’s a local hard drive.</a:t>
            </a:r>
          </a:p>
          <a:p>
            <a:endParaRPr lang="en-US"/>
          </a:p>
          <a:p>
            <a:r>
              <a:rPr lang="en-US"/>
              <a:t>Faster than NAS and better for databases or applications that need super-fast access.</a:t>
            </a:r>
          </a:p>
          <a:p>
            <a:endParaRPr lang="en-US"/>
          </a:p>
          <a:p>
            <a:r>
              <a:rPr lang="en-US"/>
              <a:t>More expensive and complex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Stretch: Which components could you over spec now to save costs later?</a:t>
            </a:r>
          </a:p>
          <a:p>
            <a:endParaRPr lang="en-US"/>
          </a:p>
          <a:p>
            <a:r>
              <a:rPr lang="en-US"/>
              <a:t>What component is likely to be the bottle neck in your system?</a:t>
            </a:r>
          </a:p>
          <a:p>
            <a:endParaRPr lang="en-US"/>
          </a:p>
          <a:p>
            <a:r>
              <a:rPr lang="en-US"/>
              <a:t>Could you improve one component without introducing a cost?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Discuss in groups or with the person next to you where you see computers in daily life and what types you might see (10 mins)</a:t>
            </a:r>
          </a:p>
          <a:p>
            <a:endParaRPr lang="en-US"/>
          </a:p>
          <a:p>
            <a:r>
              <a:rPr lang="en-US"/>
              <a:t>Practical - take PC with you and show different parts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Input devices are what they say on the tin - they allow you to input into computers</a:t>
            </a:r>
          </a:p>
          <a:p>
            <a:endParaRPr lang="en-US"/>
          </a:p>
          <a:p>
            <a:r>
              <a:rPr lang="en-US"/>
              <a:t>These can be</a:t>
            </a:r>
          </a:p>
          <a:p>
            <a:r>
              <a:rPr lang="en-US"/>
              <a:t>-keyboards</a:t>
            </a:r>
          </a:p>
          <a:p>
            <a:r>
              <a:rPr lang="en-US"/>
              <a:t>-microphones</a:t>
            </a:r>
          </a:p>
          <a:p>
            <a:r>
              <a:rPr lang="en-US"/>
              <a:t>-touchscreen</a:t>
            </a:r>
          </a:p>
          <a:p>
            <a:r>
              <a:rPr lang="en-US"/>
              <a:t>-graphics tablets </a:t>
            </a:r>
          </a:p>
          <a:p>
            <a:endParaRPr lang="en-US"/>
          </a:p>
          <a:p>
            <a:r>
              <a:rPr lang="en-US"/>
              <a:t>etc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Work in groups to categorise each of these device types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NIC is like your computer’s passport to the network — without it, your PC can’t ‘speak’ to other devices</a:t>
            </a:r>
          </a:p>
          <a:p>
            <a:endParaRPr lang="en-US"/>
          </a:p>
          <a:p>
            <a:r>
              <a:rPr lang="en-US"/>
              <a:t>Why might you choose wireless over LAN?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Graphics processing unit</a:t>
            </a:r>
          </a:p>
          <a:p>
            <a:endParaRPr lang="en-US"/>
          </a:p>
          <a:p>
            <a:r>
              <a:rPr lang="en-US"/>
              <a:t>Dedicated unit for processing graphics</a:t>
            </a:r>
          </a:p>
          <a:p>
            <a:endParaRPr lang="en-US"/>
          </a:p>
          <a:p>
            <a:r>
              <a:rPr lang="en-US"/>
              <a:t>Why are GPU's better than integrated graphics?</a:t>
            </a:r>
          </a:p>
          <a:p>
            <a:endParaRPr lang="en-US"/>
          </a:p>
          <a:p>
            <a:r>
              <a:rPr lang="en-US"/>
              <a:t>Office admin worker vs Graphics designers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Peripheral Component Interconnect - port on a motherboard that allows you to plug in components such as graphics, sound cards, network cards</a:t>
            </a:r>
          </a:p>
          <a:p>
            <a:endParaRPr lang="en-US"/>
          </a:p>
          <a:p>
            <a:r>
              <a:rPr lang="en-US"/>
              <a:t>Universal Serial Bus - allows you to plug devices into a PC (different standards of USB such as USB 3)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Why might a PC overheat?</a:t>
            </a:r>
          </a:p>
          <a:p>
            <a:endParaRPr lang="en-US"/>
          </a:p>
          <a:p>
            <a:r>
              <a:rPr lang="en-US"/>
              <a:t>-dust</a:t>
            </a:r>
          </a:p>
          <a:p>
            <a:r>
              <a:rPr lang="en-US"/>
              <a:t>-component failure</a:t>
            </a:r>
          </a:p>
          <a:p>
            <a:r>
              <a:rPr lang="en-US"/>
              <a:t>-environment issues i.e. lack of aircon or bad positioning</a:t>
            </a:r>
          </a:p>
          <a:p>
            <a:r>
              <a:rPr lang="en-US"/>
              <a:t>-running too much at once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36309" y="115321"/>
            <a:ext cx="17015382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Starter Activity - can you decode the below?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067053"/>
            <a:ext cx="18288000" cy="558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7"/>
              </a:lnSpc>
              <a:spcBef>
                <a:spcPct val="0"/>
              </a:spcBef>
            </a:pPr>
            <a:r>
              <a:rPr lang="en-US" sz="7948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01010111 01100101 01101100 01100011 01101111 01101101 01100101 00100000 01000011 01101100 01100001 01110011 01110011 00001010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20391" y="2933305"/>
            <a:ext cx="7928412" cy="5490425"/>
          </a:xfrm>
          <a:custGeom>
            <a:avLst/>
            <a:gdLst/>
            <a:ahLst/>
            <a:cxnLst/>
            <a:rect l="l" t="t" r="r" b="b"/>
            <a:pathLst>
              <a:path w="7928412" h="5490425">
                <a:moveTo>
                  <a:pt x="0" y="0"/>
                </a:moveTo>
                <a:lnTo>
                  <a:pt x="7928412" y="0"/>
                </a:lnTo>
                <a:lnTo>
                  <a:pt x="7928412" y="5490425"/>
                </a:lnTo>
                <a:lnTo>
                  <a:pt x="0" y="549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33400" y="152842"/>
            <a:ext cx="16371639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Graphics Processing Units</a:t>
            </a:r>
          </a:p>
        </p:txBody>
      </p:sp>
      <p:sp>
        <p:nvSpPr>
          <p:cNvPr id="5" name="Freeform 5"/>
          <p:cNvSpPr/>
          <p:nvPr/>
        </p:nvSpPr>
        <p:spPr>
          <a:xfrm>
            <a:off x="9701876" y="3239974"/>
            <a:ext cx="7557424" cy="3807053"/>
          </a:xfrm>
          <a:custGeom>
            <a:avLst/>
            <a:gdLst/>
            <a:ahLst/>
            <a:cxnLst/>
            <a:rect l="l" t="t" r="r" b="b"/>
            <a:pathLst>
              <a:path w="7557424" h="3807053">
                <a:moveTo>
                  <a:pt x="0" y="0"/>
                </a:moveTo>
                <a:lnTo>
                  <a:pt x="7557424" y="0"/>
                </a:lnTo>
                <a:lnTo>
                  <a:pt x="7557424" y="3807052"/>
                </a:lnTo>
                <a:lnTo>
                  <a:pt x="0" y="3807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88500" y="2748802"/>
            <a:ext cx="6029011" cy="4114800"/>
          </a:xfrm>
          <a:custGeom>
            <a:avLst/>
            <a:gdLst/>
            <a:ahLst/>
            <a:cxnLst/>
            <a:rect l="l" t="t" r="r" b="b"/>
            <a:pathLst>
              <a:path w="6029011" h="4114800">
                <a:moveTo>
                  <a:pt x="0" y="0"/>
                </a:moveTo>
                <a:lnTo>
                  <a:pt x="6029011" y="0"/>
                </a:lnTo>
                <a:lnTo>
                  <a:pt x="6029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045857" y="2325603"/>
            <a:ext cx="4961198" cy="4961198"/>
          </a:xfrm>
          <a:custGeom>
            <a:avLst/>
            <a:gdLst/>
            <a:ahLst/>
            <a:cxnLst/>
            <a:rect l="l" t="t" r="r" b="b"/>
            <a:pathLst>
              <a:path w="4961198" h="4961198">
                <a:moveTo>
                  <a:pt x="0" y="0"/>
                </a:moveTo>
                <a:lnTo>
                  <a:pt x="4961198" y="0"/>
                </a:lnTo>
                <a:lnTo>
                  <a:pt x="4961198" y="4961197"/>
                </a:lnTo>
                <a:lnTo>
                  <a:pt x="0" y="4961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4198478" y="152842"/>
            <a:ext cx="9328474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PCI-e and USB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004985" y="2832311"/>
            <a:ext cx="5715460" cy="4622378"/>
          </a:xfrm>
          <a:custGeom>
            <a:avLst/>
            <a:gdLst/>
            <a:ahLst/>
            <a:cxnLst/>
            <a:rect l="l" t="t" r="r" b="b"/>
            <a:pathLst>
              <a:path w="5715460" h="4622378">
                <a:moveTo>
                  <a:pt x="0" y="0"/>
                </a:moveTo>
                <a:lnTo>
                  <a:pt x="5715460" y="0"/>
                </a:lnTo>
                <a:lnTo>
                  <a:pt x="5715460" y="4622378"/>
                </a:lnTo>
                <a:lnTo>
                  <a:pt x="0" y="4622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04801" y="152842"/>
            <a:ext cx="16865776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Why might a PC overheat?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495800" y="152842"/>
            <a:ext cx="8331299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Poor Airflow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62800" y="1711904"/>
            <a:ext cx="3145822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Dust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66824" y="3270965"/>
            <a:ext cx="7391782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Bad cooling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9875" y="4953000"/>
            <a:ext cx="9571921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High workload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9875" y="6635886"/>
            <a:ext cx="9885681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Bad positioning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12165" y="8318773"/>
            <a:ext cx="2701101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Cats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75168" y="2171924"/>
            <a:ext cx="8082159" cy="4546215"/>
          </a:xfrm>
          <a:custGeom>
            <a:avLst/>
            <a:gdLst/>
            <a:ahLst/>
            <a:cxnLst/>
            <a:rect l="l" t="t" r="r" b="b"/>
            <a:pathLst>
              <a:path w="8082159" h="4546215">
                <a:moveTo>
                  <a:pt x="0" y="0"/>
                </a:moveTo>
                <a:lnTo>
                  <a:pt x="8082159" y="0"/>
                </a:lnTo>
                <a:lnTo>
                  <a:pt x="8082159" y="4546214"/>
                </a:lnTo>
                <a:lnTo>
                  <a:pt x="0" y="454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757327" y="1766847"/>
            <a:ext cx="6479758" cy="5943153"/>
          </a:xfrm>
          <a:custGeom>
            <a:avLst/>
            <a:gdLst/>
            <a:ahLst/>
            <a:cxnLst/>
            <a:rect l="l" t="t" r="r" b="b"/>
            <a:pathLst>
              <a:path w="6479758" h="5943153">
                <a:moveTo>
                  <a:pt x="0" y="0"/>
                </a:moveTo>
                <a:lnTo>
                  <a:pt x="6479758" y="0"/>
                </a:lnTo>
                <a:lnTo>
                  <a:pt x="6479758" y="5943152"/>
                </a:lnTo>
                <a:lnTo>
                  <a:pt x="0" y="594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445818" y="152842"/>
            <a:ext cx="4833794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Cooling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6595574"/>
            <a:ext cx="1828800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Not suitable for high performance CPU’s or overclocking, Noisy at high speeds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54426" y="-142089"/>
            <a:ext cx="7016578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Air Cooling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3487417"/>
            <a:ext cx="14642406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Cheap, easy to install, relatively reliable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5224" y="2102773"/>
            <a:ext cx="144549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5224" y="5019675"/>
            <a:ext cx="144549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716988" y="282117"/>
            <a:ext cx="8854023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Liquid cooling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224" y="2102773"/>
            <a:ext cx="144549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Pros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487417"/>
            <a:ext cx="1772543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Better heat transfer, quieter, supports overclocking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5224" y="5997171"/>
            <a:ext cx="144549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7057621"/>
            <a:ext cx="1772543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Expensive, needs more maintenance, risk of leaks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493371" y="2641542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676400" y="282117"/>
            <a:ext cx="14756715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Microsoft Project Natik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77356" y="2813901"/>
            <a:ext cx="3213362" cy="3213362"/>
          </a:xfrm>
          <a:custGeom>
            <a:avLst/>
            <a:gdLst/>
            <a:ahLst/>
            <a:cxnLst/>
            <a:rect l="l" t="t" r="r" b="b"/>
            <a:pathLst>
              <a:path w="3213362" h="3213362">
                <a:moveTo>
                  <a:pt x="0" y="0"/>
                </a:moveTo>
                <a:lnTo>
                  <a:pt x="3213362" y="0"/>
                </a:lnTo>
                <a:lnTo>
                  <a:pt x="3213362" y="3213362"/>
                </a:lnTo>
                <a:lnTo>
                  <a:pt x="0" y="321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218470" y="3194837"/>
            <a:ext cx="3288491" cy="2591057"/>
          </a:xfrm>
          <a:custGeom>
            <a:avLst/>
            <a:gdLst/>
            <a:ahLst/>
            <a:cxnLst/>
            <a:rect l="l" t="t" r="r" b="b"/>
            <a:pathLst>
              <a:path w="3288491" h="2591057">
                <a:moveTo>
                  <a:pt x="0" y="0"/>
                </a:moveTo>
                <a:lnTo>
                  <a:pt x="3288491" y="0"/>
                </a:lnTo>
                <a:lnTo>
                  <a:pt x="3288491" y="2591057"/>
                </a:lnTo>
                <a:lnTo>
                  <a:pt x="0" y="2591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221586" y="2813901"/>
            <a:ext cx="3181091" cy="3352928"/>
          </a:xfrm>
          <a:custGeom>
            <a:avLst/>
            <a:gdLst/>
            <a:ahLst/>
            <a:cxnLst/>
            <a:rect l="l" t="t" r="r" b="b"/>
            <a:pathLst>
              <a:path w="3181091" h="3352928">
                <a:moveTo>
                  <a:pt x="0" y="0"/>
                </a:moveTo>
                <a:lnTo>
                  <a:pt x="3181091" y="0"/>
                </a:lnTo>
                <a:lnTo>
                  <a:pt x="3181091" y="3352928"/>
                </a:lnTo>
                <a:lnTo>
                  <a:pt x="0" y="3352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263504" y="152842"/>
            <a:ext cx="5198421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Sensors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797788" y="3086100"/>
            <a:ext cx="4644823" cy="4114800"/>
          </a:xfrm>
          <a:custGeom>
            <a:avLst/>
            <a:gdLst/>
            <a:ahLst/>
            <a:cxnLst/>
            <a:rect l="l" t="t" r="r" b="b"/>
            <a:pathLst>
              <a:path w="4644823" h="4114800">
                <a:moveTo>
                  <a:pt x="0" y="0"/>
                </a:moveTo>
                <a:lnTo>
                  <a:pt x="4644823" y="0"/>
                </a:lnTo>
                <a:lnTo>
                  <a:pt x="46448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28700" y="3825201"/>
            <a:ext cx="5853955" cy="1788186"/>
          </a:xfrm>
          <a:custGeom>
            <a:avLst/>
            <a:gdLst/>
            <a:ahLst/>
            <a:cxnLst/>
            <a:rect l="l" t="t" r="r" b="b"/>
            <a:pathLst>
              <a:path w="5853955" h="1788186">
                <a:moveTo>
                  <a:pt x="0" y="0"/>
                </a:moveTo>
                <a:lnTo>
                  <a:pt x="5853955" y="0"/>
                </a:lnTo>
                <a:lnTo>
                  <a:pt x="5853955" y="1788186"/>
                </a:lnTo>
                <a:lnTo>
                  <a:pt x="0" y="1788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349171" y="838200"/>
            <a:ext cx="11589658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Passive and Active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748750" y="1915354"/>
            <a:ext cx="5110611" cy="4842304"/>
          </a:xfrm>
          <a:custGeom>
            <a:avLst/>
            <a:gdLst/>
            <a:ahLst/>
            <a:cxnLst/>
            <a:rect l="l" t="t" r="r" b="b"/>
            <a:pathLst>
              <a:path w="5110611" h="4842304">
                <a:moveTo>
                  <a:pt x="0" y="0"/>
                </a:moveTo>
                <a:lnTo>
                  <a:pt x="5110611" y="0"/>
                </a:lnTo>
                <a:lnTo>
                  <a:pt x="5110611" y="4842304"/>
                </a:lnTo>
                <a:lnTo>
                  <a:pt x="0" y="4842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25844" y="3179489"/>
            <a:ext cx="12607663" cy="165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70"/>
              </a:lnSpc>
            </a:pPr>
            <a:r>
              <a:rPr lang="en-US" sz="9621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Digital Environments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512760" y="3333554"/>
            <a:ext cx="1435036" cy="4114800"/>
          </a:xfrm>
          <a:custGeom>
            <a:avLst/>
            <a:gdLst/>
            <a:ahLst/>
            <a:cxnLst/>
            <a:rect l="l" t="t" r="r" b="b"/>
            <a:pathLst>
              <a:path w="1435036" h="4114800">
                <a:moveTo>
                  <a:pt x="0" y="0"/>
                </a:moveTo>
                <a:lnTo>
                  <a:pt x="1435037" y="0"/>
                </a:lnTo>
                <a:lnTo>
                  <a:pt x="14350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988991" y="3333554"/>
            <a:ext cx="5309419" cy="4114800"/>
          </a:xfrm>
          <a:custGeom>
            <a:avLst/>
            <a:gdLst/>
            <a:ahLst/>
            <a:cxnLst/>
            <a:rect l="l" t="t" r="r" b="b"/>
            <a:pathLst>
              <a:path w="5309419" h="4114800">
                <a:moveTo>
                  <a:pt x="0" y="0"/>
                </a:moveTo>
                <a:lnTo>
                  <a:pt x="5309419" y="0"/>
                </a:lnTo>
                <a:lnTo>
                  <a:pt x="5309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603117" y="838200"/>
            <a:ext cx="13081765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Analogue and digital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852840" y="1111250"/>
            <a:ext cx="4427093" cy="2551112"/>
          </a:xfrm>
          <a:custGeom>
            <a:avLst/>
            <a:gdLst/>
            <a:ahLst/>
            <a:cxnLst/>
            <a:rect l="l" t="t" r="r" b="b"/>
            <a:pathLst>
              <a:path w="4427093" h="2551112">
                <a:moveTo>
                  <a:pt x="0" y="0"/>
                </a:moveTo>
                <a:lnTo>
                  <a:pt x="4427094" y="0"/>
                </a:lnTo>
                <a:lnTo>
                  <a:pt x="4427094" y="2551113"/>
                </a:lnTo>
                <a:lnTo>
                  <a:pt x="0" y="2551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195460" y="576263"/>
            <a:ext cx="3602982" cy="3621088"/>
          </a:xfrm>
          <a:custGeom>
            <a:avLst/>
            <a:gdLst/>
            <a:ahLst/>
            <a:cxnLst/>
            <a:rect l="l" t="t" r="r" b="b"/>
            <a:pathLst>
              <a:path w="3602982" h="3621088">
                <a:moveTo>
                  <a:pt x="0" y="0"/>
                </a:moveTo>
                <a:lnTo>
                  <a:pt x="3602982" y="0"/>
                </a:lnTo>
                <a:lnTo>
                  <a:pt x="3602982" y="3621087"/>
                </a:lnTo>
                <a:lnTo>
                  <a:pt x="0" y="3621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9566477" y="5384069"/>
            <a:ext cx="2999820" cy="3291983"/>
          </a:xfrm>
          <a:custGeom>
            <a:avLst/>
            <a:gdLst/>
            <a:ahLst/>
            <a:cxnLst/>
            <a:rect l="l" t="t" r="r" b="b"/>
            <a:pathLst>
              <a:path w="2999820" h="3291983">
                <a:moveTo>
                  <a:pt x="0" y="0"/>
                </a:moveTo>
                <a:lnTo>
                  <a:pt x="2999820" y="0"/>
                </a:lnTo>
                <a:lnTo>
                  <a:pt x="2999820" y="3291983"/>
                </a:lnTo>
                <a:lnTo>
                  <a:pt x="0" y="3291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622625" y="5143500"/>
            <a:ext cx="4665375" cy="3773122"/>
          </a:xfrm>
          <a:custGeom>
            <a:avLst/>
            <a:gdLst/>
            <a:ahLst/>
            <a:cxnLst/>
            <a:rect l="l" t="t" r="r" b="b"/>
            <a:pathLst>
              <a:path w="4665375" h="3773122">
                <a:moveTo>
                  <a:pt x="0" y="0"/>
                </a:moveTo>
                <a:lnTo>
                  <a:pt x="4665375" y="0"/>
                </a:lnTo>
                <a:lnTo>
                  <a:pt x="4665375" y="3773122"/>
                </a:lnTo>
                <a:lnTo>
                  <a:pt x="0" y="3773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057401" y="1552575"/>
            <a:ext cx="3567278" cy="1074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Thermal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401" y="4518025"/>
            <a:ext cx="4200194" cy="1074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Humidity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401" y="3035300"/>
            <a:ext cx="3161770" cy="1074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Motion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86972" y="5999162"/>
            <a:ext cx="2008188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Light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2525" y="7481887"/>
            <a:ext cx="5955506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Voltage/Power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81444" y="565259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838200"/>
            <a:ext cx="18288000" cy="357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How do sensors and cooling work together?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160358" y="2546101"/>
            <a:ext cx="9967284" cy="7297476"/>
          </a:xfrm>
          <a:custGeom>
            <a:avLst/>
            <a:gdLst/>
            <a:ahLst/>
            <a:cxnLst/>
            <a:rect l="l" t="t" r="r" b="b"/>
            <a:pathLst>
              <a:path w="9967284" h="7297476">
                <a:moveTo>
                  <a:pt x="0" y="0"/>
                </a:moveTo>
                <a:lnTo>
                  <a:pt x="9967284" y="0"/>
                </a:lnTo>
                <a:lnTo>
                  <a:pt x="9967284" y="7297476"/>
                </a:lnTo>
                <a:lnTo>
                  <a:pt x="0" y="729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0" y="-142875"/>
            <a:ext cx="18288000" cy="2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Redundant Array of Independent Disks, AKA RAID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74908" y="2414050"/>
            <a:ext cx="9320464" cy="7083553"/>
          </a:xfrm>
          <a:custGeom>
            <a:avLst/>
            <a:gdLst/>
            <a:ahLst/>
            <a:cxnLst/>
            <a:rect l="l" t="t" r="r" b="b"/>
            <a:pathLst>
              <a:path w="9320464" h="7083553">
                <a:moveTo>
                  <a:pt x="0" y="0"/>
                </a:moveTo>
                <a:lnTo>
                  <a:pt x="9320464" y="0"/>
                </a:lnTo>
                <a:lnTo>
                  <a:pt x="9320464" y="7083553"/>
                </a:lnTo>
                <a:lnTo>
                  <a:pt x="0" y="708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508428" y="298574"/>
            <a:ext cx="3271143" cy="13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RAID 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845609" y="1861132"/>
            <a:ext cx="9391273" cy="7137367"/>
          </a:xfrm>
          <a:custGeom>
            <a:avLst/>
            <a:gdLst/>
            <a:ahLst/>
            <a:cxnLst/>
            <a:rect l="l" t="t" r="r" b="b"/>
            <a:pathLst>
              <a:path w="9391273" h="7137367">
                <a:moveTo>
                  <a:pt x="0" y="0"/>
                </a:moveTo>
                <a:lnTo>
                  <a:pt x="9391272" y="0"/>
                </a:lnTo>
                <a:lnTo>
                  <a:pt x="9391272" y="7137368"/>
                </a:lnTo>
                <a:lnTo>
                  <a:pt x="0" y="7137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536110" y="298574"/>
            <a:ext cx="3215779" cy="13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RAID 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844922" y="2377490"/>
            <a:ext cx="12598155" cy="6212789"/>
          </a:xfrm>
          <a:custGeom>
            <a:avLst/>
            <a:gdLst/>
            <a:ahLst/>
            <a:cxnLst/>
            <a:rect l="l" t="t" r="r" b="b"/>
            <a:pathLst>
              <a:path w="12598155" h="6212789">
                <a:moveTo>
                  <a:pt x="0" y="0"/>
                </a:moveTo>
                <a:lnTo>
                  <a:pt x="12598156" y="0"/>
                </a:lnTo>
                <a:lnTo>
                  <a:pt x="12598156" y="6212789"/>
                </a:lnTo>
                <a:lnTo>
                  <a:pt x="0" y="621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288560" y="298574"/>
            <a:ext cx="3710880" cy="13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RAID 10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72215" y="2584304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369070" y="298574"/>
            <a:ext cx="15549860" cy="13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NAS - Network Attached Storage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45112" y="1785557"/>
            <a:ext cx="9957864" cy="7472743"/>
          </a:xfrm>
          <a:custGeom>
            <a:avLst/>
            <a:gdLst/>
            <a:ahLst/>
            <a:cxnLst/>
            <a:rect l="l" t="t" r="r" b="b"/>
            <a:pathLst>
              <a:path w="9957864" h="7472743">
                <a:moveTo>
                  <a:pt x="0" y="0"/>
                </a:moveTo>
                <a:lnTo>
                  <a:pt x="9957864" y="0"/>
                </a:lnTo>
                <a:lnTo>
                  <a:pt x="9957864" y="7472743"/>
                </a:lnTo>
                <a:lnTo>
                  <a:pt x="0" y="7472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369070" y="298574"/>
            <a:ext cx="15549860" cy="13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SAN - Storage Attached Network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744617" y="298574"/>
            <a:ext cx="6798766" cy="13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Research Task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736987"/>
            <a:ext cx="18288000" cy="795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You are an IT consultant. Your client needs advice on storage solutions. Using your what you have just learned, decide the best option for each scenario.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For each scenario, you only need to provide: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Recommended storage solution (RAID/NAS/SAN).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Reasoning in 1–2 sentences (e.g., why it fits speed, reliability, or cost requirements).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RAID level if applicable.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797368" y="5518767"/>
            <a:ext cx="2693263" cy="2235409"/>
          </a:xfrm>
          <a:custGeom>
            <a:avLst/>
            <a:gdLst/>
            <a:ahLst/>
            <a:cxnLst/>
            <a:rect l="l" t="t" r="r" b="b"/>
            <a:pathLst>
              <a:path w="2693263" h="2235409">
                <a:moveTo>
                  <a:pt x="0" y="0"/>
                </a:moveTo>
                <a:lnTo>
                  <a:pt x="2693264" y="0"/>
                </a:lnTo>
                <a:lnTo>
                  <a:pt x="2693264" y="2235408"/>
                </a:lnTo>
                <a:lnTo>
                  <a:pt x="0" y="2235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831010" y="404918"/>
            <a:ext cx="8625979" cy="250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Learning Objectives</a:t>
            </a:r>
          </a:p>
          <a:p>
            <a:pPr algn="ctr">
              <a:lnSpc>
                <a:spcPts val="10079"/>
              </a:lnSpc>
            </a:pPr>
            <a:endParaRPr lang="en-US" sz="7199">
              <a:solidFill>
                <a:srgbClr val="000C7D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40390" y="1905565"/>
            <a:ext cx="15647610" cy="281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endParaRPr/>
          </a:p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Understand the features and use of different types of hardware devices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0787" y="2907251"/>
            <a:ext cx="7926426" cy="6351049"/>
          </a:xfrm>
          <a:custGeom>
            <a:avLst/>
            <a:gdLst/>
            <a:ahLst/>
            <a:cxnLst/>
            <a:rect l="l" t="t" r="r" b="b"/>
            <a:pathLst>
              <a:path w="7926426" h="6351049">
                <a:moveTo>
                  <a:pt x="0" y="0"/>
                </a:moveTo>
                <a:lnTo>
                  <a:pt x="7926426" y="0"/>
                </a:lnTo>
                <a:lnTo>
                  <a:pt x="7926426" y="6351049"/>
                </a:lnTo>
                <a:lnTo>
                  <a:pt x="0" y="635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541665" y="449344"/>
            <a:ext cx="7204671" cy="170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6"/>
              </a:lnSpc>
            </a:pPr>
            <a:r>
              <a:rPr lang="en-US" sz="999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Lab Activity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" y="745548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604941" y="1784626"/>
            <a:ext cx="4930024" cy="4547947"/>
          </a:xfrm>
          <a:custGeom>
            <a:avLst/>
            <a:gdLst/>
            <a:ahLst/>
            <a:cxnLst/>
            <a:rect l="l" t="t" r="r" b="b"/>
            <a:pathLst>
              <a:path w="4930024" h="4547947">
                <a:moveTo>
                  <a:pt x="0" y="0"/>
                </a:moveTo>
                <a:lnTo>
                  <a:pt x="4930024" y="0"/>
                </a:lnTo>
                <a:lnTo>
                  <a:pt x="4930024" y="4547948"/>
                </a:lnTo>
                <a:lnTo>
                  <a:pt x="0" y="454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489732" y="3435894"/>
            <a:ext cx="9525" cy="205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8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209800" y="3114037"/>
            <a:ext cx="9286950" cy="2549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5"/>
              </a:lnSpc>
            </a:pPr>
            <a:r>
              <a:rPr lang="en-US" sz="15396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Hardware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505200" y="58669"/>
            <a:ext cx="10995734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Quick Fire 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0132" y="2153018"/>
            <a:ext cx="15647610" cy="186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List the 4 types of devices we went over last lesson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0132" y="4476213"/>
            <a:ext cx="10648752" cy="9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I’m the brain of a PC, what am I?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0132" y="5846908"/>
            <a:ext cx="16177868" cy="186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 forget everything when you turn me off. What am I?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5705" y="7614749"/>
            <a:ext cx="16372295" cy="181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 use electrical signals to store and retrieve data. What am I?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505200" y="58669"/>
            <a:ext cx="10995734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Quick Fire 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1277" y="2259070"/>
            <a:ext cx="16177868" cy="186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I’m magnetic, but slower to write things because I use a mechanical disk. What am 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1277" y="4640580"/>
            <a:ext cx="13986670" cy="9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 store permanent instructions. What am I?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1277" y="6127664"/>
            <a:ext cx="16566723" cy="186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I’m a separate card, often with my own memory that allows you to see things. What am I?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3929" y="8420734"/>
            <a:ext cx="15892562" cy="8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Some call me the nervous system of a PC. What am I?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885624" y="3142962"/>
            <a:ext cx="5682162" cy="4567037"/>
          </a:xfrm>
          <a:custGeom>
            <a:avLst/>
            <a:gdLst/>
            <a:ahLst/>
            <a:cxnLst/>
            <a:rect l="l" t="t" r="r" b="b"/>
            <a:pathLst>
              <a:path w="5682162" h="4567037">
                <a:moveTo>
                  <a:pt x="0" y="0"/>
                </a:moveTo>
                <a:lnTo>
                  <a:pt x="5682162" y="0"/>
                </a:lnTo>
                <a:lnTo>
                  <a:pt x="5682162" y="4567037"/>
                </a:lnTo>
                <a:lnTo>
                  <a:pt x="0" y="456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838200" y="152842"/>
            <a:ext cx="15880637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Input and output devices</a:t>
            </a:r>
          </a:p>
        </p:txBody>
      </p:sp>
      <p:sp>
        <p:nvSpPr>
          <p:cNvPr id="5" name="Freeform 5"/>
          <p:cNvSpPr/>
          <p:nvPr/>
        </p:nvSpPr>
        <p:spPr>
          <a:xfrm>
            <a:off x="10131919" y="2859981"/>
            <a:ext cx="5611963" cy="4938528"/>
          </a:xfrm>
          <a:custGeom>
            <a:avLst/>
            <a:gdLst/>
            <a:ahLst/>
            <a:cxnLst/>
            <a:rect l="l" t="t" r="r" b="b"/>
            <a:pathLst>
              <a:path w="5611963" h="4938528">
                <a:moveTo>
                  <a:pt x="0" y="0"/>
                </a:moveTo>
                <a:lnTo>
                  <a:pt x="5611963" y="0"/>
                </a:lnTo>
                <a:lnTo>
                  <a:pt x="5611963" y="4938528"/>
                </a:lnTo>
                <a:lnTo>
                  <a:pt x="0" y="4938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825735" y="1962150"/>
          <a:ext cx="14925494" cy="7296150"/>
        </p:xfrm>
        <a:graphic>
          <a:graphicData uri="http://schemas.openxmlformats.org/drawingml/2006/table">
            <a:tbl>
              <a:tblPr/>
              <a:tblGrid>
                <a:gridCol w="4975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8800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Keyboard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Touchscreen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GPU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8800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Printer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SAN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9275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Temperature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VR headset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Braille display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9275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Biometric Scanner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Microphone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C7D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Drawing tablet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36771" y="-190500"/>
            <a:ext cx="15214459" cy="174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Input, Output, or Other?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09999"/>
            <a:ext cx="2577001" cy="2577001"/>
          </a:xfrm>
          <a:custGeom>
            <a:avLst/>
            <a:gdLst/>
            <a:ahLst/>
            <a:cxnLst/>
            <a:rect l="l" t="t" r="r" b="b"/>
            <a:pathLst>
              <a:path w="2577001" h="2577001">
                <a:moveTo>
                  <a:pt x="0" y="0"/>
                </a:moveTo>
                <a:lnTo>
                  <a:pt x="2577001" y="0"/>
                </a:lnTo>
                <a:lnTo>
                  <a:pt x="2577001" y="2577001"/>
                </a:lnTo>
                <a:lnTo>
                  <a:pt x="0" y="2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974602" y="2446141"/>
            <a:ext cx="5827311" cy="4720122"/>
          </a:xfrm>
          <a:custGeom>
            <a:avLst/>
            <a:gdLst/>
            <a:ahLst/>
            <a:cxnLst/>
            <a:rect l="l" t="t" r="r" b="b"/>
            <a:pathLst>
              <a:path w="5827311" h="4720122">
                <a:moveTo>
                  <a:pt x="0" y="0"/>
                </a:moveTo>
                <a:lnTo>
                  <a:pt x="5827311" y="0"/>
                </a:lnTo>
                <a:lnTo>
                  <a:pt x="5827311" y="4720121"/>
                </a:lnTo>
                <a:lnTo>
                  <a:pt x="0" y="472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670060" y="3051462"/>
            <a:ext cx="5361303" cy="4114800"/>
          </a:xfrm>
          <a:custGeom>
            <a:avLst/>
            <a:gdLst/>
            <a:ahLst/>
            <a:cxnLst/>
            <a:rect l="l" t="t" r="r" b="b"/>
            <a:pathLst>
              <a:path w="5361303" h="4114800">
                <a:moveTo>
                  <a:pt x="0" y="0"/>
                </a:moveTo>
                <a:lnTo>
                  <a:pt x="5361302" y="0"/>
                </a:lnTo>
                <a:lnTo>
                  <a:pt x="53613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66800" y="152842"/>
            <a:ext cx="15455101" cy="17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86"/>
              </a:lnSpc>
            </a:pPr>
            <a:r>
              <a:rPr lang="en-US" sz="10347" dirty="0">
                <a:solidFill>
                  <a:srgbClr val="000C7D"/>
                </a:solidFill>
                <a:latin typeface="ADLaM Display"/>
                <a:ea typeface="ADLaM Display"/>
                <a:cs typeface="ADLaM Display"/>
                <a:sym typeface="ADLaM Display"/>
              </a:rPr>
              <a:t>Network Interface Cards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3D0F35BECBD4DAAC17028F29E0D2F" ma:contentTypeVersion="3" ma:contentTypeDescription="Create a new document." ma:contentTypeScope="" ma:versionID="b546637ef23d071fcf79987f97b49449">
  <xsd:schema xmlns:xsd="http://www.w3.org/2001/XMLSchema" xmlns:xs="http://www.w3.org/2001/XMLSchema" xmlns:p="http://schemas.microsoft.com/office/2006/metadata/properties" xmlns:ns2="bc2fa7dd-ef05-4ab0-a50a-4e0e11717674" targetNamespace="http://schemas.microsoft.com/office/2006/metadata/properties" ma:root="true" ma:fieldsID="e1032bdc6ef6fb91bbf2da7a33b349aa" ns2:_="">
    <xsd:import namespace="bc2fa7dd-ef05-4ab0-a50a-4e0e117176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fa7dd-ef05-4ab0-a50a-4e0e11717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01CCE-D37F-401B-8B51-AF05CB0A9AF6}"/>
</file>

<file path=customXml/itemProps2.xml><?xml version="1.0" encoding="utf-8"?>
<ds:datastoreItem xmlns:ds="http://schemas.openxmlformats.org/officeDocument/2006/customXml" ds:itemID="{240B9CDC-5CB6-4789-B3F4-B2E593C264F6}"/>
</file>

<file path=customXml/itemProps3.xml><?xml version="1.0" encoding="utf-8"?>
<ds:datastoreItem xmlns:ds="http://schemas.openxmlformats.org/officeDocument/2006/customXml" ds:itemID="{C9BCCE03-5DEA-4691-BFC4-2A4BF67376CA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1335</Words>
  <Application>Microsoft Office PowerPoint</Application>
  <PresentationFormat>Custom</PresentationFormat>
  <Paragraphs>246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ADLaM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Part 2</dc:title>
  <cp:lastModifiedBy>Bobbie Brandybuck</cp:lastModifiedBy>
  <cp:revision>2</cp:revision>
  <dcterms:created xsi:type="dcterms:W3CDTF">2006-08-16T00:00:00Z</dcterms:created>
  <dcterms:modified xsi:type="dcterms:W3CDTF">2025-10-03T13:21:30Z</dcterms:modified>
  <dc:identifier>DAGyFo5fTWs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0x01010033F3D0F35BECBD4DAAC17028F29E0D2F</vt:lpwstr>
  </property>
</Properties>
</file>